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54" r:id="rId2"/>
  </p:sldMasterIdLst>
  <p:notesMasterIdLst>
    <p:notesMasterId r:id="rId12"/>
  </p:notesMasterIdLst>
  <p:sldIdLst>
    <p:sldId id="534" r:id="rId3"/>
    <p:sldId id="536" r:id="rId4"/>
    <p:sldId id="537" r:id="rId5"/>
    <p:sldId id="538" r:id="rId6"/>
    <p:sldId id="539" r:id="rId7"/>
    <p:sldId id="540" r:id="rId8"/>
    <p:sldId id="541" r:id="rId9"/>
    <p:sldId id="542" r:id="rId10"/>
    <p:sldId id="543" r:id="rId11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011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02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03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04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5051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206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19907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608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78">
          <p15:clr>
            <a:srgbClr val="A4A3A4"/>
          </p15:clr>
        </p15:guide>
        <p15:guide id="5" orient="horz" pos="3158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8" orient="horz" pos="1366" userDrawn="1">
          <p15:clr>
            <a:srgbClr val="A4A3A4"/>
          </p15:clr>
        </p15:guide>
        <p15:guide id="14" orient="horz" pos="754" userDrawn="1">
          <p15:clr>
            <a:srgbClr val="A4A3A4"/>
          </p15:clr>
        </p15:guide>
        <p15:guide id="15" orient="horz" pos="2795" userDrawn="1">
          <p15:clr>
            <a:srgbClr val="A4A3A4"/>
          </p15:clr>
        </p15:guide>
        <p15:guide id="16" orient="horz" pos="4042" userDrawn="1">
          <p15:clr>
            <a:srgbClr val="A4A3A4"/>
          </p15:clr>
        </p15:guide>
        <p15:guide id="17" pos="126" userDrawn="1">
          <p15:clr>
            <a:srgbClr val="A4A3A4"/>
          </p15:clr>
        </p15:guide>
        <p15:guide id="18" pos="6091" userDrawn="1">
          <p15:clr>
            <a:srgbClr val="A4A3A4"/>
          </p15:clr>
        </p15:guide>
        <p15:guide id="19" pos="5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DCE6F2"/>
    <a:srgbClr val="00438E"/>
    <a:srgbClr val="376092"/>
    <a:srgbClr val="A50021"/>
    <a:srgbClr val="FF9933"/>
    <a:srgbClr val="7F96A8"/>
    <a:srgbClr val="236B23"/>
    <a:srgbClr val="005A99"/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9" autoAdjust="0"/>
    <p:restoredTop sz="96475" autoAdjust="0"/>
  </p:normalViewPr>
  <p:slideViewPr>
    <p:cSldViewPr showGuides="1">
      <p:cViewPr varScale="1">
        <p:scale>
          <a:sx n="67" d="100"/>
          <a:sy n="67" d="100"/>
        </p:scale>
        <p:origin x="154" y="67"/>
      </p:cViewPr>
      <p:guideLst>
        <p:guide orient="horz" pos="278"/>
        <p:guide orient="horz" pos="3158"/>
        <p:guide orient="horz" pos="3952"/>
        <p:guide orient="horz" pos="1366"/>
        <p:guide orient="horz" pos="754"/>
        <p:guide orient="horz" pos="2795"/>
        <p:guide orient="horz" pos="4042"/>
        <p:guide pos="126"/>
        <p:guide pos="6091"/>
        <p:guide pos="5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B9966D22-3276-466B-85D4-ABA335FE91AB}" type="datetimeFigureOut">
              <a:rPr lang="ko-KR" altLang="en-US" smtClean="0"/>
              <a:pPr>
                <a:defRPr/>
              </a:pPr>
              <a:t>2017-12-11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2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0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84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 bwMode="auto">
            <a:xfrm>
              <a:off x="427038" y="476192"/>
              <a:ext cx="1422400" cy="2571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1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967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 userDrawn="1"/>
          </p:nvSpPr>
          <p:spPr bwMode="auto">
            <a:xfrm>
              <a:off x="423863" y="476250"/>
              <a:ext cx="1422400" cy="2571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2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6004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471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그룹 63"/>
            <p:cNvGrpSpPr>
              <a:grpSpLocks/>
            </p:cNvGrpSpPr>
            <p:nvPr/>
          </p:nvGrpSpPr>
          <p:grpSpPr bwMode="auto">
            <a:xfrm>
              <a:off x="423933" y="476250"/>
              <a:ext cx="4063156" cy="257280"/>
              <a:chOff x="426314" y="476250"/>
              <a:chExt cx="4063156" cy="25728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 분석과제 수행</a:t>
                </a:r>
                <a:endParaRPr kumimoji="0" lang="en-US" altLang="ko-KR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26244" y="476250"/>
                <a:ext cx="1422400" cy="25717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2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15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34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80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4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7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2" r:id="rId4"/>
    <p:sldLayoutId id="2147483653" r:id="rId5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01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02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03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04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758" indent="-342758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1" indent="-285631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26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35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44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56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4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l" defTabSz="839619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904" indent="-209904" algn="l" defTabSz="839619" rtl="0" eaLnBrk="1" latinLnBrk="1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71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2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334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4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952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76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56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37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1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1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42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23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04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885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66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475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요</a:t>
            </a: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2384884"/>
            <a:ext cx="7697636" cy="262829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해커들이 악성코드에 적용한 </a:t>
            </a:r>
            <a:r>
              <a:rPr lang="en-US" altLang="ko-KR" sz="1400" b="1" dirty="0">
                <a:latin typeface="+mn-ea"/>
              </a:rPr>
              <a:t>DGA</a:t>
            </a:r>
            <a:r>
              <a:rPr lang="ko-KR" altLang="en-US" sz="1400" b="1" dirty="0">
                <a:latin typeface="+mn-ea"/>
              </a:rPr>
              <a:t>는 더욱 진화하면서 악성 도메인을 생성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악성 코드로부터 감염된 </a:t>
            </a:r>
            <a:r>
              <a:rPr lang="ko-KR" altLang="en-US" sz="1400" b="1" dirty="0" err="1">
                <a:latin typeface="+mn-ea"/>
              </a:rPr>
              <a:t>좀비</a:t>
            </a:r>
            <a:r>
              <a:rPr lang="en-US" altLang="ko-KR" sz="1400" b="1" dirty="0">
                <a:latin typeface="+mn-ea"/>
              </a:rPr>
              <a:t>PC </a:t>
            </a:r>
            <a:r>
              <a:rPr lang="ko-KR" altLang="en-US" sz="1400" b="1" dirty="0">
                <a:latin typeface="+mn-ea"/>
              </a:rPr>
              <a:t>와 제어서버를 효과적으로 차단하는 </a:t>
            </a:r>
            <a:r>
              <a:rPr lang="ko-KR" altLang="en-US" sz="1400" b="1" dirty="0" smtClean="0">
                <a:latin typeface="+mn-ea"/>
              </a:rPr>
              <a:t>선제 대응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b="1" dirty="0">
                <a:latin typeface="+mn-ea"/>
              </a:rPr>
              <a:t> 악성 도메인을 분류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실험 모형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8220" y="2175486"/>
            <a:ext cx="4680520" cy="38884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학습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테스트 데이터 생성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- DGA(10</a:t>
            </a:r>
            <a:r>
              <a:rPr lang="ko-KR" altLang="en-US" sz="1400" b="1" dirty="0">
                <a:latin typeface="+mn-ea"/>
              </a:rPr>
              <a:t>개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도메인 생성</a:t>
            </a:r>
            <a:r>
              <a:rPr lang="en-US" altLang="ko-KR" sz="1400" b="1" dirty="0">
                <a:latin typeface="+mn-ea"/>
              </a:rPr>
              <a:t/>
            </a:r>
            <a:br>
              <a:rPr lang="en-US" altLang="ko-KR" sz="1400" b="1" dirty="0">
                <a:latin typeface="+mn-ea"/>
              </a:rPr>
            </a:br>
            <a:r>
              <a:rPr lang="en-US" altLang="ko-KR" sz="1400" b="1" dirty="0">
                <a:latin typeface="+mn-ea"/>
              </a:rPr>
              <a:t>   - Alexa </a:t>
            </a:r>
            <a:r>
              <a:rPr lang="ko-KR" altLang="en-US" sz="1400" b="1" dirty="0">
                <a:latin typeface="+mn-ea"/>
              </a:rPr>
              <a:t>상위 </a:t>
            </a:r>
            <a:r>
              <a:rPr lang="en-US" altLang="ko-KR" sz="1400" b="1" dirty="0">
                <a:latin typeface="+mn-ea"/>
              </a:rPr>
              <a:t>100</a:t>
            </a:r>
            <a:r>
              <a:rPr lang="ko-KR" altLang="en-US" sz="1400" b="1" dirty="0">
                <a:latin typeface="+mn-ea"/>
              </a:rPr>
              <a:t>만 건</a:t>
            </a: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b="1" dirty="0" smtClean="0">
                <a:latin typeface="+mn-ea"/>
              </a:rPr>
              <a:t> 분류</a:t>
            </a:r>
            <a:r>
              <a:rPr lang="en-US" altLang="ko-KR" sz="1400" b="1" dirty="0" smtClean="0">
                <a:latin typeface="+mn-ea"/>
              </a:rPr>
              <a:t>(Classification) </a:t>
            </a:r>
            <a:r>
              <a:rPr lang="ko-KR" altLang="en-US" sz="1400" b="1" dirty="0" smtClean="0">
                <a:latin typeface="+mn-ea"/>
              </a:rPr>
              <a:t>알고리즘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</a:t>
            </a:r>
            <a:r>
              <a:rPr lang="en-US" altLang="ko-KR" sz="1400" b="1" dirty="0" smtClean="0">
                <a:latin typeface="+mn-ea"/>
              </a:rPr>
              <a:t>- Bigram : </a:t>
            </a:r>
            <a:r>
              <a:rPr lang="ko-KR" altLang="en-US" sz="1400" b="1" dirty="0" err="1">
                <a:latin typeface="+mn-ea"/>
              </a:rPr>
              <a:t>단어별</a:t>
            </a:r>
            <a:r>
              <a:rPr lang="ko-KR" altLang="en-US" sz="1400" b="1" dirty="0">
                <a:latin typeface="+mn-ea"/>
              </a:rPr>
              <a:t> 문장 내 출현 빈도 기반 추론 모델</a:t>
            </a:r>
            <a:r>
              <a:rPr lang="en-US" altLang="ko-KR" sz="1400" b="1" dirty="0" smtClean="0">
                <a:latin typeface="+mn-ea"/>
              </a:rPr>
              <a:t/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 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en-US" altLang="ko-KR" sz="1400" b="1" dirty="0" smtClean="0">
                <a:latin typeface="+mn-ea"/>
              </a:rPr>
              <a:t>- LSTM : </a:t>
            </a:r>
            <a:r>
              <a:rPr lang="ko-KR" altLang="en-US" sz="1400" b="1" dirty="0" err="1">
                <a:latin typeface="+mn-ea"/>
              </a:rPr>
              <a:t>히든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노드가</a:t>
            </a:r>
            <a:r>
              <a:rPr lang="ko-KR" altLang="en-US" sz="1400" b="1" dirty="0">
                <a:latin typeface="+mn-ea"/>
              </a:rPr>
              <a:t> 방향을 가진 </a:t>
            </a:r>
            <a:r>
              <a:rPr lang="ko-KR" altLang="en-US" sz="1400" b="1" dirty="0" err="1">
                <a:latin typeface="+mn-ea"/>
              </a:rPr>
              <a:t>엣지로</a:t>
            </a:r>
            <a:r>
              <a:rPr lang="ko-KR" altLang="en-US" sz="1400" b="1" dirty="0">
                <a:latin typeface="+mn-ea"/>
              </a:rPr>
              <a:t> 연결돼 </a:t>
            </a:r>
            <a:r>
              <a:rPr lang="en-US" altLang="ko-KR" sz="1400" b="1" dirty="0" smtClean="0">
                <a:latin typeface="+mn-ea"/>
              </a:rPr>
              <a:t/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             </a:t>
            </a:r>
            <a:r>
              <a:rPr lang="ko-KR" altLang="en-US" sz="1400" b="1" dirty="0" smtClean="0">
                <a:latin typeface="+mn-ea"/>
              </a:rPr>
              <a:t>순환구조를 </a:t>
            </a:r>
            <a:r>
              <a:rPr lang="ko-KR" altLang="en-US" sz="1400" b="1" dirty="0">
                <a:latin typeface="+mn-ea"/>
              </a:rPr>
              <a:t>이루는</a:t>
            </a:r>
            <a:r>
              <a:rPr lang="en-US" altLang="ko-KR" sz="1400" b="1" dirty="0">
                <a:latin typeface="+mn-ea"/>
              </a:rPr>
              <a:t>(directed cycle) </a:t>
            </a:r>
            <a:r>
              <a:rPr lang="ko-KR" altLang="en-US" sz="1400" b="1" dirty="0" smtClean="0">
                <a:latin typeface="+mn-ea"/>
              </a:rPr>
              <a:t>인공</a:t>
            </a:r>
            <a:r>
              <a:rPr lang="en-US" altLang="ko-KR" sz="1400" b="1" dirty="0" smtClean="0">
                <a:latin typeface="+mn-ea"/>
              </a:rPr>
              <a:t/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             </a:t>
            </a:r>
            <a:r>
              <a:rPr lang="ko-KR" altLang="en-US" sz="1400" b="1" dirty="0" smtClean="0">
                <a:latin typeface="+mn-ea"/>
              </a:rPr>
              <a:t>신경망의 </a:t>
            </a:r>
            <a:r>
              <a:rPr lang="ko-KR" altLang="en-US" sz="1400" b="1" dirty="0">
                <a:latin typeface="+mn-ea"/>
              </a:rPr>
              <a:t>한 종류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2481" y="2348880"/>
            <a:ext cx="4860540" cy="37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</a:t>
            </a: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69324" y="2168860"/>
            <a:ext cx="2160240" cy="38884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confusion matrix</a:t>
            </a: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accuracy</a:t>
            </a: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precision</a:t>
            </a: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recall</a:t>
            </a:r>
          </a:p>
          <a:p>
            <a:r>
              <a:rPr lang="en-US" altLang="ko-KR" sz="1400" b="1" dirty="0">
                <a:latin typeface="+mn-ea"/>
              </a:rPr>
              <a:t> 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4468" y="2147410"/>
            <a:ext cx="7704856" cy="4953998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00772" y="4329100"/>
            <a:ext cx="41764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0772" y="5373216"/>
            <a:ext cx="41764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00772" y="6417332"/>
            <a:ext cx="41764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460" y="4653136"/>
            <a:ext cx="2196244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460" y="5661248"/>
            <a:ext cx="2196244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</a:t>
            </a: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9244" y="2376803"/>
            <a:ext cx="2304256" cy="206030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ROC </a:t>
            </a:r>
            <a:r>
              <a:rPr lang="en-US" altLang="ko-KR" sz="1400" b="1" dirty="0" smtClean="0">
                <a:latin typeface="+mn-ea"/>
              </a:rPr>
              <a:t>curve</a:t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- LSTM </a:t>
            </a:r>
            <a:r>
              <a:rPr lang="ko-KR" altLang="en-US" sz="1400" b="1" dirty="0" smtClean="0">
                <a:latin typeface="+mn-ea"/>
              </a:rPr>
              <a:t>우수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AUC</a:t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- </a:t>
            </a:r>
            <a:r>
              <a:rPr lang="en-US" altLang="ko-KR" sz="1400" b="1" dirty="0" smtClean="0">
                <a:latin typeface="+mn-ea"/>
              </a:rPr>
              <a:t>LSTM </a:t>
            </a:r>
            <a:r>
              <a:rPr lang="ko-KR" altLang="en-US" sz="1400" b="1" dirty="0" smtClean="0">
                <a:latin typeface="+mn-ea"/>
              </a:rPr>
              <a:t>우수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3738" y="2168860"/>
            <a:ext cx="6459482" cy="4248472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</a:p>
        </p:txBody>
      </p:sp>
    </p:spTree>
    <p:extLst>
      <p:ext uri="{BB962C8B-B14F-4D97-AF65-F5344CB8AC3E}">
        <p14:creationId xmlns:p14="http://schemas.microsoft.com/office/powerpoint/2010/main" val="182388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론</a:t>
            </a: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7388" y="2636912"/>
            <a:ext cx="7130752" cy="29523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딥러닝</a:t>
            </a:r>
            <a:r>
              <a:rPr lang="ko-KR" altLang="en-US" sz="1400" b="1" dirty="0">
                <a:latin typeface="+mn-ea"/>
              </a:rPr>
              <a:t> 알고리즘</a:t>
            </a:r>
            <a:r>
              <a:rPr lang="en-US" altLang="ko-KR" sz="1400" b="1" dirty="0">
                <a:latin typeface="+mn-ea"/>
              </a:rPr>
              <a:t>(LSTM)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ko-KR" altLang="en-US" sz="1400" b="1" dirty="0" err="1" smtClean="0">
                <a:latin typeface="+mn-ea"/>
              </a:rPr>
              <a:t>머신러닝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알고리즘</a:t>
            </a:r>
            <a:r>
              <a:rPr lang="en-US" altLang="ko-KR" sz="1400" b="1" dirty="0">
                <a:latin typeface="+mn-ea"/>
              </a:rPr>
              <a:t>(Bigram) </a:t>
            </a:r>
            <a:r>
              <a:rPr lang="ko-KR" altLang="en-US" sz="1400" b="1" dirty="0">
                <a:latin typeface="+mn-ea"/>
              </a:rPr>
              <a:t>모델을  </a:t>
            </a:r>
            <a:r>
              <a:rPr lang="ko-KR" altLang="en-US" sz="1400" b="1" dirty="0" smtClean="0">
                <a:latin typeface="+mn-ea"/>
              </a:rPr>
              <a:t>각각 실험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모델 성능 </a:t>
            </a:r>
            <a:r>
              <a:rPr lang="ko-KR" altLang="en-US" sz="1400" b="1" dirty="0">
                <a:latin typeface="+mn-ea"/>
              </a:rPr>
              <a:t>평가 </a:t>
            </a:r>
            <a:r>
              <a:rPr lang="ko-KR" altLang="en-US" sz="1400" b="1" dirty="0" smtClean="0">
                <a:latin typeface="+mn-ea"/>
              </a:rPr>
              <a:t>결과 </a:t>
            </a:r>
            <a:r>
              <a:rPr lang="en-US" altLang="ko-KR" sz="1400" b="1" dirty="0">
                <a:latin typeface="+mn-ea"/>
              </a:rPr>
              <a:t>LSTM </a:t>
            </a:r>
            <a:r>
              <a:rPr lang="ko-KR" altLang="en-US" sz="1400" b="1" dirty="0">
                <a:latin typeface="+mn-ea"/>
              </a:rPr>
              <a:t>모델의 성능이 우수한 것을 </a:t>
            </a:r>
            <a:r>
              <a:rPr lang="ko-KR" altLang="en-US" sz="1400" b="1" dirty="0" smtClean="0">
                <a:latin typeface="+mn-ea"/>
              </a:rPr>
              <a:t>확인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DGA </a:t>
            </a:r>
            <a:r>
              <a:rPr lang="ko-KR" altLang="en-US" sz="1400" b="1" dirty="0">
                <a:latin typeface="+mn-ea"/>
              </a:rPr>
              <a:t>분석</a:t>
            </a:r>
            <a:r>
              <a:rPr lang="en-US" altLang="ko-KR" sz="1400" b="1" dirty="0">
                <a:latin typeface="+mn-ea"/>
              </a:rPr>
              <a:t>(Reverse engineering) </a:t>
            </a:r>
            <a:r>
              <a:rPr lang="ko-KR" altLang="en-US" sz="1400" b="1" dirty="0" smtClean="0">
                <a:latin typeface="+mn-ea"/>
              </a:rPr>
              <a:t>모델 </a:t>
            </a:r>
            <a:r>
              <a:rPr lang="ko-KR" altLang="en-US" sz="1400" b="1" dirty="0">
                <a:latin typeface="+mn-ea"/>
              </a:rPr>
              <a:t>고도화 </a:t>
            </a:r>
            <a:r>
              <a:rPr lang="ko-KR" altLang="en-US" sz="1400" b="1" dirty="0" smtClean="0">
                <a:latin typeface="+mn-ea"/>
              </a:rPr>
              <a:t>필요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다양한 분류 </a:t>
            </a:r>
            <a:r>
              <a:rPr lang="en-US" altLang="ko-KR" sz="1400" b="1" dirty="0">
                <a:latin typeface="+mn-ea"/>
              </a:rPr>
              <a:t>Algorithm </a:t>
            </a:r>
            <a:r>
              <a:rPr lang="ko-KR" altLang="en-US" sz="1400" b="1" dirty="0">
                <a:latin typeface="+mn-ea"/>
              </a:rPr>
              <a:t>실험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9182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DGA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를 적용한 악성 도메인 분류기 및 알고리즘 성능비교</a:t>
            </a:r>
          </a:p>
        </p:txBody>
      </p:sp>
    </p:spTree>
    <p:extLst>
      <p:ext uri="{BB962C8B-B14F-4D97-AF65-F5344CB8AC3E}">
        <p14:creationId xmlns:p14="http://schemas.microsoft.com/office/powerpoint/2010/main" val="31592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개요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7388" y="2636912"/>
            <a:ext cx="7130752" cy="21602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Threat hunting </a:t>
            </a:r>
            <a:r>
              <a:rPr lang="ko-KR" altLang="en-US" sz="1400" b="1" dirty="0">
                <a:latin typeface="+mn-ea"/>
              </a:rPr>
              <a:t>을 통해 수집한 데이터로 학습 데이터를 </a:t>
            </a:r>
            <a:r>
              <a:rPr lang="ko-KR" altLang="en-US" sz="1400" b="1" dirty="0" smtClean="0">
                <a:latin typeface="+mn-ea"/>
              </a:rPr>
              <a:t>생성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기계학습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연관분석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을 사용하며 </a:t>
            </a:r>
            <a:r>
              <a:rPr lang="ko-KR" altLang="en-US" sz="1400" b="1" dirty="0" smtClean="0">
                <a:latin typeface="+mn-ea"/>
              </a:rPr>
              <a:t>분석</a:t>
            </a: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결과 분석과 향후 과제 토의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31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실</a:t>
            </a:r>
            <a:r>
              <a:rPr kumimoji="0"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험모형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3120" y="2528900"/>
            <a:ext cx="3132348" cy="325057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IOC </a:t>
            </a:r>
            <a:r>
              <a:rPr lang="ko-KR" altLang="en-US" sz="1400" b="1" dirty="0" smtClean="0">
                <a:latin typeface="+mn-ea"/>
              </a:rPr>
              <a:t>수집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Threat </a:t>
            </a:r>
            <a:r>
              <a:rPr lang="en-US" altLang="ko-KR" sz="1400" b="1" dirty="0" smtClean="0">
                <a:latin typeface="+mn-ea"/>
              </a:rPr>
              <a:t>hunting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연관분석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- </a:t>
            </a:r>
            <a:r>
              <a:rPr lang="en-US" altLang="ko-KR" sz="1400" b="1" dirty="0" err="1" smtClean="0">
                <a:latin typeface="+mn-ea"/>
              </a:rPr>
              <a:t>Apriori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알고리즘</a:t>
            </a:r>
            <a:r>
              <a:rPr lang="ko-KR" altLang="en-US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   </a:t>
            </a:r>
            <a:r>
              <a:rPr lang="ko-KR" altLang="en-US" sz="1400" b="1" dirty="0" err="1" smtClean="0">
                <a:latin typeface="+mn-ea"/>
              </a:rPr>
              <a:t>트랜잭션별</a:t>
            </a:r>
            <a:r>
              <a:rPr lang="ko-KR" altLang="en-US" sz="1400" b="1" dirty="0" smtClean="0">
                <a:latin typeface="+mn-ea"/>
              </a:rPr>
              <a:t> 빈발 아이템 추출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0492" y="2456842"/>
            <a:ext cx="51339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실험 및 결과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3140" y="2564904"/>
            <a:ext cx="3240360" cy="29523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실험 결과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- </a:t>
            </a:r>
            <a:r>
              <a:rPr lang="ko-KR" altLang="en-US" sz="1400" b="1" dirty="0">
                <a:latin typeface="+mn-ea"/>
              </a:rPr>
              <a:t>지지도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0.1 vs 0.01 </a:t>
            </a:r>
            <a:r>
              <a:rPr lang="ko-KR" altLang="en-US" sz="1400" b="1" dirty="0" smtClean="0">
                <a:latin typeface="+mn-ea"/>
              </a:rPr>
              <a:t>결과</a:t>
            </a:r>
            <a:r>
              <a:rPr lang="en-US" altLang="ko-KR" sz="1400" b="1" dirty="0" smtClean="0">
                <a:latin typeface="+mn-ea"/>
              </a:rPr>
              <a:t/>
            </a:r>
            <a:br>
              <a:rPr lang="en-US" altLang="ko-KR" sz="1400" b="1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       (</a:t>
            </a:r>
            <a:r>
              <a:rPr lang="ko-KR" altLang="en-US" sz="1400" b="1" dirty="0">
                <a:latin typeface="+mn-ea"/>
              </a:rPr>
              <a:t>신뢰도</a:t>
            </a:r>
            <a:r>
              <a:rPr lang="en-US" altLang="ko-KR" sz="1400" b="1" dirty="0">
                <a:latin typeface="+mn-ea"/>
              </a:rPr>
              <a:t>: 0.1)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+mn-ea"/>
              </a:rPr>
              <a:t>원인 분석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 - </a:t>
            </a:r>
            <a:r>
              <a:rPr lang="ko-KR" altLang="en-US" sz="1400" b="1" dirty="0" smtClean="0">
                <a:latin typeface="+mn-ea"/>
              </a:rPr>
              <a:t>데이터 전처리</a:t>
            </a:r>
            <a:r>
              <a:rPr lang="en-US" altLang="ko-KR" sz="1400" b="1" dirty="0" smtClean="0">
                <a:latin typeface="+mn-ea"/>
              </a:rPr>
              <a:t>..?</a:t>
            </a:r>
            <a:endParaRPr lang="ko-KR" altLang="en-US" sz="1400" b="1" dirty="0">
              <a:latin typeface="+mn-ea"/>
            </a:endParaRPr>
          </a:p>
          <a:p>
            <a:r>
              <a:rPr lang="ko-KR" altLang="en-US" sz="1400" b="1" dirty="0" smtClean="0">
                <a:latin typeface="+mn-ea"/>
              </a:rPr>
              <a:t>     </a:t>
            </a:r>
            <a:r>
              <a:rPr lang="en-US" altLang="ko-KR" sz="1400" b="1" dirty="0" smtClean="0">
                <a:latin typeface="+mn-ea"/>
              </a:rPr>
              <a:t>- </a:t>
            </a:r>
            <a:r>
              <a:rPr lang="ko-KR" altLang="en-US" sz="1400" b="1" dirty="0" smtClean="0">
                <a:latin typeface="+mn-ea"/>
              </a:rPr>
              <a:t>코드 오류</a:t>
            </a:r>
            <a:r>
              <a:rPr lang="en-US" altLang="ko-KR" sz="1400" b="1" dirty="0" smtClean="0">
                <a:latin typeface="+mn-ea"/>
              </a:rPr>
              <a:t>..?</a:t>
            </a:r>
            <a:endParaRPr lang="ko-KR" altLang="en-US" sz="1400" b="1" dirty="0">
              <a:latin typeface="+mn-ea"/>
            </a:endParaRPr>
          </a:p>
          <a:p>
            <a:r>
              <a:rPr lang="ko-KR" altLang="en-US" sz="1400" b="1" dirty="0" smtClean="0">
                <a:latin typeface="+mn-ea"/>
              </a:rPr>
              <a:t>     </a:t>
            </a:r>
            <a:r>
              <a:rPr lang="en-US" altLang="ko-KR" sz="1400" b="1" dirty="0" smtClean="0">
                <a:latin typeface="+mn-ea"/>
              </a:rPr>
              <a:t>- </a:t>
            </a:r>
            <a:r>
              <a:rPr lang="ko-KR" altLang="en-US" sz="1400" b="1" dirty="0" smtClean="0">
                <a:latin typeface="+mn-ea"/>
              </a:rPr>
              <a:t>실제 </a:t>
            </a:r>
            <a:r>
              <a:rPr lang="ko-KR" altLang="en-US" sz="1400" b="1" dirty="0">
                <a:latin typeface="+mn-ea"/>
              </a:rPr>
              <a:t>빈발 집합이 없어서</a:t>
            </a:r>
            <a:r>
              <a:rPr lang="en-US" altLang="ko-KR" sz="1400" b="1" dirty="0">
                <a:latin typeface="+mn-ea"/>
              </a:rPr>
              <a:t>..?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</a:t>
            </a:r>
          </a:p>
          <a:p>
            <a:r>
              <a:rPr lang="ko-KR" altLang="en-US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8464" y="2081552"/>
            <a:ext cx="5724636" cy="45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결론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 분석 및 기대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8584" y="2456892"/>
            <a:ext cx="5258544" cy="226825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새로운 </a:t>
            </a:r>
            <a:r>
              <a:rPr lang="en-US" altLang="ko-KR" sz="1400" b="1" dirty="0">
                <a:latin typeface="+mn-ea"/>
              </a:rPr>
              <a:t>ICO </a:t>
            </a:r>
            <a:r>
              <a:rPr lang="ko-KR" altLang="en-US" sz="1400" b="1" dirty="0">
                <a:latin typeface="+mn-ea"/>
              </a:rPr>
              <a:t>연구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변수간 상관관계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상용 </a:t>
            </a:r>
            <a:r>
              <a:rPr lang="ko-KR" altLang="en-US" sz="1400" b="1" dirty="0" err="1">
                <a:latin typeface="+mn-ea"/>
              </a:rPr>
              <a:t>인텔리전스</a:t>
            </a:r>
            <a:r>
              <a:rPr lang="ko-KR" altLang="en-US" sz="1400" b="1" dirty="0">
                <a:latin typeface="+mn-ea"/>
              </a:rPr>
              <a:t> 활용 범위 </a:t>
            </a:r>
            <a:r>
              <a:rPr lang="ko-KR" altLang="en-US" sz="1400" b="1" dirty="0" smtClean="0">
                <a:latin typeface="+mn-ea"/>
              </a:rPr>
              <a:t>확대</a:t>
            </a:r>
            <a:endParaRPr lang="en-US" altLang="ko-KR" sz="1400" b="1" dirty="0" smtClean="0">
              <a:latin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b="1" dirty="0">
              <a:latin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더 많은 기계학습 </a:t>
            </a:r>
            <a:r>
              <a:rPr lang="ko-KR" altLang="en-US" sz="1400" b="1" dirty="0" smtClean="0">
                <a:latin typeface="+mn-ea"/>
              </a:rPr>
              <a:t>적용</a:t>
            </a:r>
            <a:r>
              <a:rPr lang="en-US" altLang="ko-KR" sz="1400" b="1" dirty="0">
                <a:latin typeface="+mn-ea"/>
              </a:rPr>
              <a:t/>
            </a:r>
            <a:br>
              <a:rPr lang="en-US" altLang="ko-KR" sz="1400" b="1" dirty="0">
                <a:latin typeface="+mn-ea"/>
              </a:rPr>
            </a:br>
            <a:r>
              <a:rPr lang="en-US" altLang="ko-KR" sz="1400" b="1" dirty="0">
                <a:latin typeface="+mn-ea"/>
              </a:rPr>
              <a:t> (Supervised learning or Unsupervised learning)</a:t>
            </a:r>
            <a:r>
              <a:rPr lang="ko-KR" altLang="en-US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595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13546</TotalTime>
  <Words>264</Words>
  <Application>Microsoft Office PowerPoint</Application>
  <PresentationFormat>A4 용지(210x297mm)</PresentationFormat>
  <Paragraphs>87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Wingdings</vt:lpstr>
      <vt:lpstr>Arial</vt:lpstr>
      <vt:lpstr>현대하모니 M</vt:lpstr>
      <vt:lpstr>현대하모니 B</vt:lpstr>
      <vt:lpstr>굴림</vt:lpstr>
      <vt:lpstr>맑은 고딕</vt:lpstr>
      <vt:lpstr>Office 테마</vt:lpstr>
      <vt:lpstr>9_디자인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771</dc:creator>
  <cp:lastModifiedBy>nextobe</cp:lastModifiedBy>
  <cp:revision>861</cp:revision>
  <cp:lastPrinted>2017-07-05T22:55:11Z</cp:lastPrinted>
  <dcterms:created xsi:type="dcterms:W3CDTF">2016-03-23T18:28:05Z</dcterms:created>
  <dcterms:modified xsi:type="dcterms:W3CDTF">2017-12-11T04:48:37Z</dcterms:modified>
</cp:coreProperties>
</file>